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4" r:id="rId5"/>
    <p:sldId id="265" r:id="rId6"/>
    <p:sldId id="266" r:id="rId7"/>
    <p:sldId id="268" r:id="rId8"/>
    <p:sldId id="271" r:id="rId9"/>
    <p:sldId id="270" r:id="rId10"/>
    <p:sldId id="269" r:id="rId11"/>
    <p:sldId id="267" r:id="rId12"/>
    <p:sldId id="258" r:id="rId13"/>
    <p:sldId id="259" r:id="rId14"/>
    <p:sldId id="260" r:id="rId15"/>
    <p:sldId id="261" r:id="rId16"/>
    <p:sldId id="262" r:id="rId17"/>
    <p:sldId id="272" r:id="rId18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63" d="100"/>
          <a:sy n="63" d="100"/>
        </p:scale>
        <p:origin x="72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0863-831F-446F-A463-1B4FE432EB2D}" type="datetimeFigureOut">
              <a:rPr lang="es-ES" smtClean="0"/>
              <a:t>15/04/2015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B6793-FF92-43F7-A798-EB655798C9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2147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0863-831F-446F-A463-1B4FE432EB2D}" type="datetimeFigureOut">
              <a:rPr lang="es-ES" smtClean="0"/>
              <a:t>15/04/2015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B6793-FF92-43F7-A798-EB655798C9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62436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0863-831F-446F-A463-1B4FE432EB2D}" type="datetimeFigureOut">
              <a:rPr lang="es-ES" smtClean="0"/>
              <a:t>15/04/2015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B6793-FF92-43F7-A798-EB655798C9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43759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0863-831F-446F-A463-1B4FE432EB2D}" type="datetimeFigureOut">
              <a:rPr lang="es-ES" smtClean="0"/>
              <a:t>15/04/2015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B6793-FF92-43F7-A798-EB655798C9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5069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0863-831F-446F-A463-1B4FE432EB2D}" type="datetimeFigureOut">
              <a:rPr lang="es-ES" smtClean="0"/>
              <a:t>15/04/2015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B6793-FF92-43F7-A798-EB655798C9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4714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0863-831F-446F-A463-1B4FE432EB2D}" type="datetimeFigureOut">
              <a:rPr lang="es-ES" smtClean="0"/>
              <a:t>15/04/2015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B6793-FF92-43F7-A798-EB655798C9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82931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0863-831F-446F-A463-1B4FE432EB2D}" type="datetimeFigureOut">
              <a:rPr lang="es-ES" smtClean="0"/>
              <a:t>15/04/2015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B6793-FF92-43F7-A798-EB655798C9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0154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0863-831F-446F-A463-1B4FE432EB2D}" type="datetimeFigureOut">
              <a:rPr lang="es-ES" smtClean="0"/>
              <a:t>15/04/2015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B6793-FF92-43F7-A798-EB655798C9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95075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0863-831F-446F-A463-1B4FE432EB2D}" type="datetimeFigureOut">
              <a:rPr lang="es-ES" smtClean="0"/>
              <a:t>15/04/2015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B6793-FF92-43F7-A798-EB655798C9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41110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0863-831F-446F-A463-1B4FE432EB2D}" type="datetimeFigureOut">
              <a:rPr lang="es-ES" smtClean="0"/>
              <a:t>15/04/2015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B6793-FF92-43F7-A798-EB655798C9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35275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C0863-831F-446F-A463-1B4FE432EB2D}" type="datetimeFigureOut">
              <a:rPr lang="es-ES" smtClean="0"/>
              <a:t>15/04/2015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B6793-FF92-43F7-A798-EB655798C9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7518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6C0863-831F-446F-A463-1B4FE432EB2D}" type="datetimeFigureOut">
              <a:rPr lang="es-ES" smtClean="0"/>
              <a:t>15/04/2015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B6793-FF92-43F7-A798-EB655798C9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7280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881380" y="1308100"/>
            <a:ext cx="10777220" cy="1754326"/>
          </a:xfrm>
          <a:prstGeom prst="rect">
            <a:avLst/>
          </a:prstGeom>
          <a:solidFill>
            <a:schemeClr val="accent4">
              <a:lumMod val="20000"/>
              <a:lumOff val="8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5400" dirty="0" smtClean="0">
                <a:latin typeface="+mj-lt"/>
              </a:rPr>
              <a:t>Plan de reintroducción de </a:t>
            </a:r>
          </a:p>
          <a:p>
            <a:pPr algn="ctr"/>
            <a:r>
              <a:rPr lang="es-ES" sz="5400" i="1" dirty="0" smtClean="0">
                <a:latin typeface="+mj-lt"/>
              </a:rPr>
              <a:t>Castilleja </a:t>
            </a:r>
            <a:r>
              <a:rPr lang="es-ES" sz="5400" i="1" dirty="0" err="1" smtClean="0">
                <a:latin typeface="+mj-lt"/>
              </a:rPr>
              <a:t>levisecta</a:t>
            </a:r>
            <a:r>
              <a:rPr lang="es-ES" sz="5400" i="1" dirty="0" smtClean="0">
                <a:latin typeface="+mj-lt"/>
              </a:rPr>
              <a:t> </a:t>
            </a:r>
            <a:r>
              <a:rPr lang="es-ES" sz="5400" dirty="0" smtClean="0">
                <a:latin typeface="+mj-lt"/>
              </a:rPr>
              <a:t>(Pincel dorado)</a:t>
            </a:r>
            <a:endParaRPr lang="es-ES" sz="5400" dirty="0">
              <a:latin typeface="+mj-lt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231390" y="3672840"/>
            <a:ext cx="8077200" cy="461665"/>
          </a:xfrm>
          <a:prstGeom prst="rect">
            <a:avLst/>
          </a:prstGeom>
          <a:solidFill>
            <a:schemeClr val="accent4">
              <a:lumMod val="20000"/>
              <a:lumOff val="80000"/>
              <a:alpha val="7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400" dirty="0" smtClean="0"/>
              <a:t>María </a:t>
            </a:r>
            <a:r>
              <a:rPr lang="es-ES" sz="2400" dirty="0" err="1" smtClean="0"/>
              <a:t>Belenguer</a:t>
            </a:r>
            <a:r>
              <a:rPr lang="es-ES" sz="2400" dirty="0" smtClean="0"/>
              <a:t>, Sara Amaranta Campos, </a:t>
            </a:r>
            <a:r>
              <a:rPr lang="es-ES" sz="2400" dirty="0" err="1" smtClean="0"/>
              <a:t>Nathalia</a:t>
            </a:r>
            <a:r>
              <a:rPr lang="es-ES" sz="2400" dirty="0" smtClean="0"/>
              <a:t> Hernández</a:t>
            </a:r>
            <a:endParaRPr lang="es-ES" sz="2400" dirty="0"/>
          </a:p>
        </p:txBody>
      </p:sp>
      <p:sp>
        <p:nvSpPr>
          <p:cNvPr id="6" name="CuadroTexto 5"/>
          <p:cNvSpPr txBox="1"/>
          <p:nvPr/>
        </p:nvSpPr>
        <p:spPr>
          <a:xfrm>
            <a:off x="2231390" y="6278880"/>
            <a:ext cx="8077200" cy="461665"/>
          </a:xfrm>
          <a:prstGeom prst="rect">
            <a:avLst/>
          </a:prstGeom>
          <a:solidFill>
            <a:schemeClr val="accent4">
              <a:lumMod val="20000"/>
              <a:lumOff val="80000"/>
              <a:alpha val="7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400" dirty="0" smtClean="0"/>
              <a:t>Master de Restauración de Ecosistemas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5745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400" y="151765"/>
            <a:ext cx="4846320" cy="1387475"/>
          </a:xfrm>
          <a:solidFill>
            <a:schemeClr val="accent4">
              <a:lumMod val="20000"/>
              <a:lumOff val="80000"/>
              <a:alpha val="62000"/>
            </a:schemeClr>
          </a:solidFill>
        </p:spPr>
        <p:txBody>
          <a:bodyPr>
            <a:normAutofit fontScale="90000"/>
          </a:bodyPr>
          <a:lstStyle/>
          <a:p>
            <a:r>
              <a:rPr lang="es-ES" sz="4000" b="1" dirty="0" smtClean="0"/>
              <a:t/>
            </a:r>
            <a:br>
              <a:rPr lang="es-ES" sz="4000" b="1" dirty="0" smtClean="0"/>
            </a:br>
            <a:r>
              <a:rPr lang="es-ES" sz="4000" b="1" dirty="0" smtClean="0"/>
              <a:t>Cultivo, Cría, Propagación</a:t>
            </a:r>
            <a:r>
              <a:rPr lang="es-ES" i="0" dirty="0" smtClean="0">
                <a:effectLst/>
              </a:rPr>
              <a:t/>
            </a:r>
            <a:br>
              <a:rPr lang="es-ES" i="0" dirty="0" smtClean="0">
                <a:effectLst/>
              </a:rPr>
            </a:br>
            <a:endParaRPr lang="es-E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016760"/>
            <a:ext cx="7033260" cy="468884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2006600"/>
            <a:ext cx="7048500" cy="46990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080" y="1933947"/>
            <a:ext cx="7360920" cy="4924053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691640"/>
            <a:ext cx="6888480" cy="516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92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400" y="273685"/>
            <a:ext cx="3718560" cy="1250315"/>
          </a:xfrm>
          <a:solidFill>
            <a:schemeClr val="accent4">
              <a:lumMod val="20000"/>
              <a:lumOff val="80000"/>
              <a:alpha val="62000"/>
            </a:schemeClr>
          </a:solidFill>
        </p:spPr>
        <p:txBody>
          <a:bodyPr>
            <a:normAutofit fontScale="90000"/>
          </a:bodyPr>
          <a:lstStyle/>
          <a:p>
            <a:r>
              <a:rPr lang="es-ES" sz="4000" b="1" dirty="0" smtClean="0"/>
              <a:t/>
            </a:r>
            <a:br>
              <a:rPr lang="es-ES" sz="4000" b="1" dirty="0" smtClean="0"/>
            </a:br>
            <a:r>
              <a:rPr lang="es-ES" sz="4000" b="1" dirty="0" smtClean="0"/>
              <a:t>Tipo de individuo</a:t>
            </a:r>
            <a:r>
              <a:rPr lang="es-ES" i="0" dirty="0" smtClean="0">
                <a:effectLst/>
              </a:rPr>
              <a:t/>
            </a:r>
            <a:br>
              <a:rPr lang="es-ES" i="0" dirty="0" smtClean="0">
                <a:effectLst/>
              </a:rPr>
            </a:br>
            <a:endParaRPr lang="es-ES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748790"/>
            <a:ext cx="6446520" cy="483489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240" y="273685"/>
            <a:ext cx="6842760" cy="513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12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360608" y="365125"/>
            <a:ext cx="10998558" cy="1953072"/>
          </a:xfrm>
          <a:solidFill>
            <a:schemeClr val="accent4">
              <a:lumMod val="20000"/>
              <a:lumOff val="80000"/>
              <a:alpha val="60000"/>
            </a:schemeClr>
          </a:solidFill>
        </p:spPr>
        <p:txBody>
          <a:bodyPr>
            <a:normAutofit/>
          </a:bodyPr>
          <a:lstStyle/>
          <a:p>
            <a:r>
              <a:rPr lang="es-ES" b="1" dirty="0" smtClean="0"/>
              <a:t>¿</a:t>
            </a:r>
            <a:r>
              <a:rPr lang="es-ES" b="1" dirty="0"/>
              <a:t>Está bien determinado el número de genotipos y el número de individuos a utilizar? </a:t>
            </a:r>
            <a:endParaRPr lang="es-ES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/>
          <a:srcRect l="19480" t="24075" r="18656" b="6383"/>
          <a:stretch/>
        </p:blipFill>
        <p:spPr>
          <a:xfrm>
            <a:off x="5129441" y="2165797"/>
            <a:ext cx="6812924" cy="4305768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360608" y="2318197"/>
            <a:ext cx="3670478" cy="3139321"/>
          </a:xfrm>
          <a:prstGeom prst="rect">
            <a:avLst/>
          </a:prstGeom>
          <a:solidFill>
            <a:schemeClr val="accent4">
              <a:lumMod val="20000"/>
              <a:lumOff val="80000"/>
              <a:alpha val="64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/>
              <a:t>No hace referencia hacia el nº de genotipos.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/>
              <a:t>Muestra diversos análisis respecto a la diversidad genética, los </a:t>
            </a:r>
            <a:r>
              <a:rPr lang="es-ES" dirty="0" err="1" smtClean="0"/>
              <a:t>loci</a:t>
            </a:r>
            <a:r>
              <a:rPr lang="es-ES" dirty="0" smtClean="0"/>
              <a:t> polimórficos, riqueza alélica…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/>
              <a:t>No hace referencia hacia el número de individuos a utilizar.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/>
              <a:t>Estimaciones generales basadas en la bibliografía, sin especificar por tasas de supervivencia.</a:t>
            </a:r>
            <a:endParaRPr lang="es-ES" dirty="0"/>
          </a:p>
        </p:txBody>
      </p:sp>
      <p:sp>
        <p:nvSpPr>
          <p:cNvPr id="10" name="CuadroTexto 9"/>
          <p:cNvSpPr txBox="1"/>
          <p:nvPr/>
        </p:nvSpPr>
        <p:spPr>
          <a:xfrm>
            <a:off x="343651" y="5457518"/>
            <a:ext cx="5203065" cy="1200329"/>
          </a:xfrm>
          <a:prstGeom prst="rect">
            <a:avLst/>
          </a:prstGeom>
          <a:solidFill>
            <a:schemeClr val="accent4">
              <a:lumMod val="20000"/>
              <a:lumOff val="80000"/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dirty="0" smtClean="0"/>
              <a:t>Valoración: al darse diversidad de casos puede admitirse que no se especifique, pero deberían de publicarse los resultados experimentales obtenidos hasta el momento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8104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198" y="326784"/>
            <a:ext cx="10714149" cy="2339438"/>
          </a:xfrm>
          <a:solidFill>
            <a:schemeClr val="accent4">
              <a:lumMod val="20000"/>
              <a:lumOff val="80000"/>
              <a:alpha val="48000"/>
            </a:schemeClr>
          </a:solidFill>
        </p:spPr>
        <p:txBody>
          <a:bodyPr>
            <a:normAutofit fontScale="90000"/>
          </a:bodyPr>
          <a:lstStyle/>
          <a:p>
            <a:r>
              <a:rPr lang="es-ES" b="1" dirty="0"/>
              <a:t>¿Se describe el proceso de establecimiento de la población indicando las condiciones ambientales más adecuadas, los detalles del proceso y la preparación del medio necesarias? </a:t>
            </a:r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838198" y="2894177"/>
            <a:ext cx="7211097" cy="646331"/>
          </a:xfrm>
          <a:prstGeom prst="rect">
            <a:avLst/>
          </a:prstGeom>
          <a:solidFill>
            <a:schemeClr val="accent4">
              <a:lumMod val="20000"/>
              <a:lumOff val="80000"/>
              <a:alpha val="68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dirty="0" smtClean="0"/>
              <a:t>Debido a la gran variedad de lugares de introducción, cada espacio tiene el suyo propio y solo se exponen excepciones: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l="19083" t="35344" r="19546" b="36839"/>
          <a:stretch/>
        </p:blipFill>
        <p:spPr>
          <a:xfrm>
            <a:off x="838198" y="3683653"/>
            <a:ext cx="7984901" cy="203486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CuadroTexto 6"/>
          <p:cNvSpPr txBox="1"/>
          <p:nvPr/>
        </p:nvSpPr>
        <p:spPr>
          <a:xfrm>
            <a:off x="838198" y="5858091"/>
            <a:ext cx="9670963" cy="646331"/>
          </a:xfrm>
          <a:prstGeom prst="rect">
            <a:avLst/>
          </a:prstGeom>
          <a:solidFill>
            <a:schemeClr val="accent4">
              <a:lumMod val="20000"/>
              <a:lumOff val="80000"/>
              <a:alpha val="76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dirty="0" smtClean="0"/>
              <a:t>Valoración: cuidado de planta </a:t>
            </a:r>
            <a:r>
              <a:rPr lang="es-ES" i="1" dirty="0" smtClean="0"/>
              <a:t>ex situ</a:t>
            </a:r>
            <a:r>
              <a:rPr lang="es-ES" dirty="0" smtClean="0"/>
              <a:t> muy desarrollado. Tratamiento de trasplante o post-plantación muy escaso.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8771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  <a:alpha val="64000"/>
            </a:schemeClr>
          </a:solidFill>
        </p:spPr>
        <p:txBody>
          <a:bodyPr>
            <a:normAutofit fontScale="90000"/>
          </a:bodyPr>
          <a:lstStyle/>
          <a:p>
            <a:r>
              <a:rPr lang="es-ES" b="1" dirty="0" smtClean="0"/>
              <a:t>¿Cuenta </a:t>
            </a:r>
            <a:r>
              <a:rPr lang="es-ES" b="1" dirty="0"/>
              <a:t>el proyecto con un plan de monitorización y actuación a posteriori? ¿Está bien definido? </a:t>
            </a:r>
            <a:endParaRPr lang="es-ES" dirty="0"/>
          </a:p>
        </p:txBody>
      </p:sp>
      <p:sp>
        <p:nvSpPr>
          <p:cNvPr id="3" name="CuadroTexto 2"/>
          <p:cNvSpPr txBox="1"/>
          <p:nvPr/>
        </p:nvSpPr>
        <p:spPr>
          <a:xfrm>
            <a:off x="1171978" y="2285360"/>
            <a:ext cx="3541690" cy="369332"/>
          </a:xfrm>
          <a:prstGeom prst="rect">
            <a:avLst/>
          </a:prstGeom>
          <a:solidFill>
            <a:schemeClr val="accent4">
              <a:lumMod val="20000"/>
              <a:lumOff val="80000"/>
              <a:alpha val="78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dirty="0" smtClean="0"/>
              <a:t>No tiene un plan de monitorización.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4507606" y="3031256"/>
            <a:ext cx="4018208" cy="646331"/>
          </a:xfrm>
          <a:prstGeom prst="rect">
            <a:avLst/>
          </a:prstGeom>
          <a:solidFill>
            <a:schemeClr val="accent4">
              <a:lumMod val="20000"/>
              <a:lumOff val="80000"/>
              <a:alpha val="66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dirty="0" smtClean="0"/>
              <a:t>Resume los criterios que debería asumir y las variables a monitorear.</a:t>
            </a:r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7168166" y="3979320"/>
            <a:ext cx="4185634" cy="1200329"/>
          </a:xfrm>
          <a:prstGeom prst="rect">
            <a:avLst/>
          </a:prstGeom>
          <a:solidFill>
            <a:schemeClr val="accent4">
              <a:lumMod val="20000"/>
              <a:lumOff val="80000"/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dirty="0" smtClean="0"/>
              <a:t>En el 2007 se hace una revisión del programa en el cual se recalca la falta de este plan de monitoreo, aunque el seguimiento si se está llevando a cabo.</a:t>
            </a:r>
            <a:endParaRPr lang="es-ES" dirty="0"/>
          </a:p>
        </p:txBody>
      </p:sp>
      <p:sp>
        <p:nvSpPr>
          <p:cNvPr id="7" name="Flecha curvada hacia la izquierda 6"/>
          <p:cNvSpPr/>
          <p:nvPr/>
        </p:nvSpPr>
        <p:spPr>
          <a:xfrm rot="18169792">
            <a:off x="4830568" y="1449081"/>
            <a:ext cx="806284" cy="1532168"/>
          </a:xfrm>
          <a:prstGeom prst="curvedLeftArrow">
            <a:avLst>
              <a:gd name="adj1" fmla="val 24436"/>
              <a:gd name="adj2" fmla="val 56423"/>
              <a:gd name="adj3" fmla="val 24450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8" name="Flecha curvada hacia la izquierda 7"/>
          <p:cNvSpPr/>
          <p:nvPr/>
        </p:nvSpPr>
        <p:spPr>
          <a:xfrm rot="18169792">
            <a:off x="8664658" y="2187002"/>
            <a:ext cx="806284" cy="1532168"/>
          </a:xfrm>
          <a:prstGeom prst="curvedLeftArrow">
            <a:avLst>
              <a:gd name="adj1" fmla="val 24436"/>
              <a:gd name="adj2" fmla="val 56423"/>
              <a:gd name="adj3" fmla="val 24450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838200" y="5464463"/>
            <a:ext cx="8229600" cy="707886"/>
          </a:xfrm>
          <a:prstGeom prst="rect">
            <a:avLst/>
          </a:prstGeom>
          <a:solidFill>
            <a:schemeClr val="accent4">
              <a:lumMod val="20000"/>
              <a:lumOff val="80000"/>
              <a:alpha val="78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2000" dirty="0" smtClean="0"/>
              <a:t>Valoración: un plan de restauración sería provechoso para evaluar de forma estandarizada el progreso de las poblaciones</a:t>
            </a:r>
            <a:r>
              <a:rPr lang="es-ES" dirty="0" smtClean="0"/>
              <a:t>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5017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44232" y="130770"/>
            <a:ext cx="3488887" cy="1325563"/>
          </a:xfrm>
          <a:solidFill>
            <a:schemeClr val="accent4">
              <a:lumMod val="20000"/>
              <a:lumOff val="80000"/>
              <a:alpha val="52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s-ES" sz="6600" dirty="0" smtClean="0"/>
              <a:t>DAFO</a:t>
            </a:r>
            <a:endParaRPr lang="es-ES" sz="6600" dirty="0"/>
          </a:p>
        </p:txBody>
      </p:sp>
      <p:sp>
        <p:nvSpPr>
          <p:cNvPr id="3" name="Rectángulo redondeado 2"/>
          <p:cNvSpPr/>
          <p:nvPr/>
        </p:nvSpPr>
        <p:spPr>
          <a:xfrm>
            <a:off x="1738648" y="1648496"/>
            <a:ext cx="4250028" cy="1944709"/>
          </a:xfrm>
          <a:prstGeom prst="roundRect">
            <a:avLst/>
          </a:prstGeom>
          <a:solidFill>
            <a:schemeClr val="accent4">
              <a:lumMod val="60000"/>
              <a:lumOff val="40000"/>
              <a:alpha val="74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000" b="1" dirty="0" smtClean="0">
              <a:solidFill>
                <a:schemeClr val="tx1"/>
              </a:solidFill>
            </a:endParaRPr>
          </a:p>
          <a:p>
            <a:pPr algn="ctr"/>
            <a:r>
              <a:rPr lang="es-ES" sz="2000" b="1" dirty="0" smtClean="0">
                <a:solidFill>
                  <a:schemeClr val="tx1"/>
                </a:solidFill>
              </a:rPr>
              <a:t>DEBILIDADES</a:t>
            </a:r>
          </a:p>
          <a:p>
            <a:pPr algn="ctr"/>
            <a:endParaRPr lang="es-ES" sz="2000" dirty="0">
              <a:solidFill>
                <a:schemeClr val="tx1"/>
              </a:solidFill>
            </a:endParaRPr>
          </a:p>
          <a:p>
            <a:pPr algn="ctr"/>
            <a:r>
              <a:rPr lang="es-ES" sz="2000" dirty="0" smtClean="0">
                <a:solidFill>
                  <a:schemeClr val="tx1"/>
                </a:solidFill>
              </a:rPr>
              <a:t>Muy disperso</a:t>
            </a:r>
          </a:p>
          <a:p>
            <a:pPr algn="ctr"/>
            <a:r>
              <a:rPr lang="es-ES" sz="2000" dirty="0" smtClean="0">
                <a:solidFill>
                  <a:schemeClr val="tx1"/>
                </a:solidFill>
              </a:rPr>
              <a:t>Poco específico</a:t>
            </a:r>
          </a:p>
          <a:p>
            <a:pPr algn="ctr"/>
            <a:endParaRPr lang="es-ES" dirty="0"/>
          </a:p>
        </p:txBody>
      </p:sp>
      <p:sp>
        <p:nvSpPr>
          <p:cNvPr id="4" name="Rectángulo redondeado 3"/>
          <p:cNvSpPr/>
          <p:nvPr/>
        </p:nvSpPr>
        <p:spPr>
          <a:xfrm>
            <a:off x="6360017" y="1648497"/>
            <a:ext cx="4250028" cy="1944709"/>
          </a:xfrm>
          <a:prstGeom prst="roundRect">
            <a:avLst/>
          </a:prstGeom>
          <a:solidFill>
            <a:schemeClr val="accent4">
              <a:lumMod val="60000"/>
              <a:lumOff val="40000"/>
              <a:alpha val="76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 smtClean="0">
                <a:solidFill>
                  <a:schemeClr val="tx1"/>
                </a:solidFill>
              </a:rPr>
              <a:t>AMENAZAS</a:t>
            </a:r>
          </a:p>
          <a:p>
            <a:pPr algn="ctr"/>
            <a:endParaRPr lang="es-ES" sz="2000" b="1" dirty="0" smtClean="0">
              <a:solidFill>
                <a:schemeClr val="tx1"/>
              </a:solidFill>
            </a:endParaRPr>
          </a:p>
          <a:p>
            <a:pPr algn="ctr"/>
            <a:r>
              <a:rPr lang="es-ES" sz="2000" dirty="0">
                <a:solidFill>
                  <a:schemeClr val="tx1"/>
                </a:solidFill>
              </a:rPr>
              <a:t>M</a:t>
            </a:r>
            <a:r>
              <a:rPr lang="es-ES" sz="2000" dirty="0" smtClean="0">
                <a:solidFill>
                  <a:schemeClr val="tx1"/>
                </a:solidFill>
              </a:rPr>
              <a:t>ala planificación</a:t>
            </a:r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5" name="Rectángulo redondeado 4"/>
          <p:cNvSpPr/>
          <p:nvPr/>
        </p:nvSpPr>
        <p:spPr>
          <a:xfrm>
            <a:off x="1738648" y="4273640"/>
            <a:ext cx="4250028" cy="1944709"/>
          </a:xfrm>
          <a:prstGeom prst="roundRect">
            <a:avLst/>
          </a:prstGeom>
          <a:solidFill>
            <a:schemeClr val="accent4">
              <a:lumMod val="60000"/>
              <a:lumOff val="40000"/>
              <a:alpha val="82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 smtClean="0">
                <a:solidFill>
                  <a:schemeClr val="tx1"/>
                </a:solidFill>
              </a:rPr>
              <a:t>FORTALEZAS</a:t>
            </a:r>
          </a:p>
          <a:p>
            <a:pPr algn="ctr"/>
            <a:r>
              <a:rPr lang="es-ES" sz="2000" dirty="0" smtClean="0">
                <a:solidFill>
                  <a:schemeClr val="tx1"/>
                </a:solidFill>
              </a:rPr>
              <a:t>Análisis genético</a:t>
            </a:r>
          </a:p>
          <a:p>
            <a:pPr algn="ctr"/>
            <a:r>
              <a:rPr lang="es-ES" sz="2000" dirty="0" smtClean="0">
                <a:solidFill>
                  <a:schemeClr val="tx1"/>
                </a:solidFill>
              </a:rPr>
              <a:t>Resultados y ejemplos </a:t>
            </a:r>
            <a:r>
              <a:rPr lang="es-ES" sz="2000" dirty="0" smtClean="0">
                <a:solidFill>
                  <a:schemeClr val="tx1"/>
                </a:solidFill>
              </a:rPr>
              <a:t>experimentales</a:t>
            </a:r>
          </a:p>
          <a:p>
            <a:pPr algn="ctr"/>
            <a:r>
              <a:rPr lang="es-ES" sz="2000" dirty="0" smtClean="0">
                <a:solidFill>
                  <a:schemeClr val="tx1"/>
                </a:solidFill>
              </a:rPr>
              <a:t>Integración social</a:t>
            </a:r>
            <a:endParaRPr lang="es-ES" sz="2000" dirty="0" smtClean="0">
              <a:solidFill>
                <a:schemeClr val="tx1"/>
              </a:solidFill>
            </a:endParaRPr>
          </a:p>
        </p:txBody>
      </p:sp>
      <p:sp>
        <p:nvSpPr>
          <p:cNvPr id="6" name="Rectángulo redondeado 5"/>
          <p:cNvSpPr/>
          <p:nvPr/>
        </p:nvSpPr>
        <p:spPr>
          <a:xfrm>
            <a:off x="6360017" y="4273639"/>
            <a:ext cx="4250028" cy="1944709"/>
          </a:xfrm>
          <a:prstGeom prst="roundRect">
            <a:avLst/>
          </a:prstGeom>
          <a:solidFill>
            <a:schemeClr val="accent4">
              <a:lumMod val="60000"/>
              <a:lumOff val="40000"/>
              <a:alpha val="74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 smtClean="0">
                <a:solidFill>
                  <a:schemeClr val="tx1"/>
                </a:solidFill>
              </a:rPr>
              <a:t>OPORTUNIDADES</a:t>
            </a:r>
          </a:p>
          <a:p>
            <a:pPr algn="ctr"/>
            <a:endParaRPr lang="es-ES" sz="2000" b="1" dirty="0">
              <a:solidFill>
                <a:schemeClr val="tx1"/>
              </a:solidFill>
            </a:endParaRPr>
          </a:p>
          <a:p>
            <a:pPr algn="ctr"/>
            <a:r>
              <a:rPr lang="es-ES" sz="2000" dirty="0" smtClean="0">
                <a:solidFill>
                  <a:schemeClr val="tx1"/>
                </a:solidFill>
              </a:rPr>
              <a:t>Experimentación</a:t>
            </a:r>
          </a:p>
          <a:p>
            <a:pPr algn="ctr"/>
            <a:r>
              <a:rPr lang="es-ES" sz="2000" dirty="0" smtClean="0">
                <a:solidFill>
                  <a:schemeClr val="tx1"/>
                </a:solidFill>
              </a:rPr>
              <a:t>Versatilidad</a:t>
            </a:r>
          </a:p>
          <a:p>
            <a:pPr algn="ctr"/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137179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redondeado 2"/>
          <p:cNvSpPr/>
          <p:nvPr/>
        </p:nvSpPr>
        <p:spPr>
          <a:xfrm>
            <a:off x="842708" y="500344"/>
            <a:ext cx="4005329" cy="4333741"/>
          </a:xfrm>
          <a:prstGeom prst="roundRect">
            <a:avLst/>
          </a:prstGeom>
          <a:solidFill>
            <a:schemeClr val="accent4">
              <a:lumMod val="60000"/>
              <a:lumOff val="40000"/>
              <a:alpha val="78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dirty="0" smtClean="0">
                <a:solidFill>
                  <a:schemeClr val="tx1"/>
                </a:solidFill>
              </a:rPr>
              <a:t>Positivos</a:t>
            </a:r>
          </a:p>
          <a:p>
            <a:pPr algn="ctr"/>
            <a:endParaRPr lang="es-ES" sz="2000" dirty="0" smtClean="0">
              <a:solidFill>
                <a:schemeClr val="tx1"/>
              </a:solidFill>
            </a:endParaRPr>
          </a:p>
          <a:p>
            <a:pPr algn="ctr"/>
            <a:endParaRPr lang="es-ES" sz="2000" dirty="0">
              <a:solidFill>
                <a:schemeClr val="tx1"/>
              </a:solidFill>
            </a:endParaRPr>
          </a:p>
          <a:p>
            <a:pPr algn="ctr"/>
            <a:r>
              <a:rPr lang="es-ES" sz="2000" dirty="0" smtClean="0">
                <a:solidFill>
                  <a:schemeClr val="tx1"/>
                </a:solidFill>
              </a:rPr>
              <a:t>Conocimiento de la especie</a:t>
            </a:r>
          </a:p>
          <a:p>
            <a:pPr algn="ctr"/>
            <a:endParaRPr lang="es-ES" sz="2000" dirty="0" smtClean="0">
              <a:solidFill>
                <a:schemeClr val="tx1"/>
              </a:solidFill>
            </a:endParaRPr>
          </a:p>
          <a:p>
            <a:pPr algn="ctr"/>
            <a:r>
              <a:rPr lang="es-ES" sz="2000" dirty="0" smtClean="0">
                <a:solidFill>
                  <a:schemeClr val="tx1"/>
                </a:solidFill>
              </a:rPr>
              <a:t>Factores considerados</a:t>
            </a:r>
          </a:p>
          <a:p>
            <a:pPr algn="ctr"/>
            <a:endParaRPr lang="es-ES" sz="2000" dirty="0" smtClean="0">
              <a:solidFill>
                <a:schemeClr val="tx1"/>
              </a:solidFill>
            </a:endParaRPr>
          </a:p>
          <a:p>
            <a:pPr algn="ctr"/>
            <a:r>
              <a:rPr lang="es-ES" sz="2000" dirty="0" err="1" smtClean="0">
                <a:solidFill>
                  <a:schemeClr val="tx1"/>
                </a:solidFill>
              </a:rPr>
              <a:t>Metanálisis</a:t>
            </a:r>
            <a:endParaRPr lang="es-ES" sz="2000" dirty="0" smtClean="0">
              <a:solidFill>
                <a:schemeClr val="tx1"/>
              </a:solidFill>
            </a:endParaRPr>
          </a:p>
          <a:p>
            <a:pPr algn="ctr"/>
            <a:endParaRPr lang="es-ES" sz="2000" dirty="0">
              <a:solidFill>
                <a:schemeClr val="tx1"/>
              </a:solidFill>
            </a:endParaRPr>
          </a:p>
          <a:p>
            <a:pPr algn="ctr"/>
            <a:r>
              <a:rPr lang="es-ES" sz="2000" dirty="0" smtClean="0">
                <a:solidFill>
                  <a:schemeClr val="tx1"/>
                </a:solidFill>
              </a:rPr>
              <a:t>Germinación y manejo </a:t>
            </a:r>
            <a:r>
              <a:rPr lang="es-ES" sz="2000" i="1" dirty="0" smtClean="0">
                <a:solidFill>
                  <a:schemeClr val="tx1"/>
                </a:solidFill>
              </a:rPr>
              <a:t>ex situ</a:t>
            </a:r>
            <a:endParaRPr lang="es-ES" sz="2000" dirty="0" smtClean="0">
              <a:solidFill>
                <a:schemeClr val="tx1"/>
              </a:solidFill>
            </a:endParaRPr>
          </a:p>
          <a:p>
            <a:pPr algn="ctr"/>
            <a:endParaRPr lang="es-ES" dirty="0"/>
          </a:p>
        </p:txBody>
      </p:sp>
      <p:sp>
        <p:nvSpPr>
          <p:cNvPr id="4" name="Rectángulo redondeado 3"/>
          <p:cNvSpPr/>
          <p:nvPr/>
        </p:nvSpPr>
        <p:spPr>
          <a:xfrm>
            <a:off x="7020918" y="2131023"/>
            <a:ext cx="4005329" cy="4333741"/>
          </a:xfrm>
          <a:prstGeom prst="roundRect">
            <a:avLst/>
          </a:prstGeom>
          <a:solidFill>
            <a:schemeClr val="accent4">
              <a:lumMod val="60000"/>
              <a:lumOff val="40000"/>
              <a:alpha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dirty="0" smtClean="0">
                <a:solidFill>
                  <a:schemeClr val="tx1"/>
                </a:solidFill>
              </a:rPr>
              <a:t>Negativos</a:t>
            </a:r>
          </a:p>
          <a:p>
            <a:pPr algn="ctr"/>
            <a:endParaRPr lang="es-ES" sz="2000" dirty="0" smtClean="0">
              <a:solidFill>
                <a:schemeClr val="tx1"/>
              </a:solidFill>
            </a:endParaRPr>
          </a:p>
          <a:p>
            <a:pPr algn="ctr"/>
            <a:endParaRPr lang="es-ES" sz="2000" dirty="0">
              <a:solidFill>
                <a:schemeClr val="tx1"/>
              </a:solidFill>
            </a:endParaRPr>
          </a:p>
          <a:p>
            <a:pPr algn="ctr"/>
            <a:r>
              <a:rPr lang="es-ES" sz="2000" dirty="0" smtClean="0">
                <a:solidFill>
                  <a:schemeClr val="tx1"/>
                </a:solidFill>
              </a:rPr>
              <a:t>Efectos sobre otras especies</a:t>
            </a:r>
          </a:p>
          <a:p>
            <a:pPr algn="ctr"/>
            <a:endParaRPr lang="es-ES" sz="2000" dirty="0" smtClean="0">
              <a:solidFill>
                <a:schemeClr val="tx1"/>
              </a:solidFill>
            </a:endParaRPr>
          </a:p>
          <a:p>
            <a:pPr algn="ctr"/>
            <a:r>
              <a:rPr lang="es-ES" sz="2000" dirty="0" smtClean="0">
                <a:solidFill>
                  <a:schemeClr val="tx1"/>
                </a:solidFill>
              </a:rPr>
              <a:t>Efectos sobre el ecosistema</a:t>
            </a:r>
          </a:p>
          <a:p>
            <a:pPr algn="ctr"/>
            <a:endParaRPr lang="es-ES" sz="2000" dirty="0" smtClean="0">
              <a:solidFill>
                <a:schemeClr val="tx1"/>
              </a:solidFill>
            </a:endParaRPr>
          </a:p>
          <a:p>
            <a:pPr algn="ctr"/>
            <a:r>
              <a:rPr lang="es-ES" sz="2000" dirty="0" smtClean="0">
                <a:solidFill>
                  <a:schemeClr val="tx1"/>
                </a:solidFill>
              </a:rPr>
              <a:t>Evaluación experimental en reintroducción</a:t>
            </a:r>
          </a:p>
          <a:p>
            <a:pPr algn="ctr"/>
            <a:endParaRPr lang="es-ES" sz="2000" dirty="0">
              <a:solidFill>
                <a:schemeClr val="tx1"/>
              </a:solidFill>
            </a:endParaRPr>
          </a:p>
          <a:p>
            <a:pPr algn="ctr"/>
            <a:r>
              <a:rPr lang="es-ES" sz="2000" dirty="0" smtClean="0">
                <a:solidFill>
                  <a:schemeClr val="tx1"/>
                </a:solidFill>
              </a:rPr>
              <a:t>Pocos protocolos</a:t>
            </a:r>
          </a:p>
          <a:p>
            <a:pPr algn="ctr"/>
            <a:endParaRPr lang="es-ES" dirty="0" smtClean="0"/>
          </a:p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3876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865880" y="2834640"/>
            <a:ext cx="3987800" cy="1569660"/>
          </a:xfrm>
          <a:prstGeom prst="rect">
            <a:avLst/>
          </a:prstGeom>
          <a:solidFill>
            <a:schemeClr val="accent4">
              <a:lumMod val="20000"/>
              <a:lumOff val="80000"/>
              <a:alpha val="66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9600" dirty="0" smtClean="0"/>
              <a:t>Gracias</a:t>
            </a:r>
            <a:endParaRPr lang="es-ES" sz="9600" dirty="0"/>
          </a:p>
        </p:txBody>
      </p:sp>
    </p:spTree>
    <p:extLst>
      <p:ext uri="{BB962C8B-B14F-4D97-AF65-F5344CB8AC3E}">
        <p14:creationId xmlns:p14="http://schemas.microsoft.com/office/powerpoint/2010/main" val="106921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099560" y="273685"/>
            <a:ext cx="7879080" cy="1325563"/>
          </a:xfrm>
          <a:solidFill>
            <a:schemeClr val="accent4">
              <a:lumMod val="20000"/>
              <a:lumOff val="80000"/>
              <a:alpha val="62000"/>
            </a:schemeClr>
          </a:solidFill>
        </p:spPr>
        <p:txBody>
          <a:bodyPr/>
          <a:lstStyle/>
          <a:p>
            <a:r>
              <a:rPr lang="es-ES" b="1" dirty="0" smtClean="0"/>
              <a:t>Motivaciones para la restitución</a:t>
            </a:r>
            <a:endParaRPr lang="es-ES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1" y="273685"/>
            <a:ext cx="3316333" cy="546219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8314" y="2346961"/>
            <a:ext cx="8780366" cy="3625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63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8640" y="273685"/>
            <a:ext cx="11430000" cy="1325563"/>
          </a:xfrm>
          <a:solidFill>
            <a:schemeClr val="accent4">
              <a:lumMod val="20000"/>
              <a:lumOff val="80000"/>
              <a:alpha val="62000"/>
            </a:schemeClr>
          </a:solidFill>
        </p:spPr>
        <p:txBody>
          <a:bodyPr>
            <a:normAutofit/>
          </a:bodyPr>
          <a:lstStyle/>
          <a:p>
            <a:r>
              <a:rPr lang="es-ES" b="1" dirty="0"/>
              <a:t>¿Se han eliminado o corregido adecuadamente los factores de amenaza en el área de restitución?</a:t>
            </a:r>
            <a:endParaRPr lang="es-ES" i="0" dirty="0">
              <a:effectLst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540" y="1794510"/>
            <a:ext cx="64262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1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400" y="273685"/>
            <a:ext cx="12039600" cy="2225675"/>
          </a:xfrm>
          <a:solidFill>
            <a:schemeClr val="accent4">
              <a:lumMod val="20000"/>
              <a:lumOff val="80000"/>
              <a:alpha val="62000"/>
            </a:schemeClr>
          </a:solidFill>
        </p:spPr>
        <p:txBody>
          <a:bodyPr>
            <a:normAutofit fontScale="90000"/>
          </a:bodyPr>
          <a:lstStyle/>
          <a:p>
            <a:r>
              <a:rPr lang="es-ES" b="1" dirty="0" smtClean="0"/>
              <a:t>¿Los </a:t>
            </a:r>
            <a:r>
              <a:rPr lang="es-ES" b="1" dirty="0"/>
              <a:t>gestores del proyecto poseen un conocimiento adecuado de la especie (longevidad, ciclo vital, sistema de reproducción, distribución de poblaciones, etc</a:t>
            </a:r>
            <a:r>
              <a:rPr lang="es-ES" b="1" dirty="0" smtClean="0"/>
              <a:t>…)?</a:t>
            </a:r>
            <a:endParaRPr lang="es-ES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819400"/>
            <a:ext cx="5029200" cy="33528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880" y="2819400"/>
            <a:ext cx="5152962" cy="38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71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400" y="365125"/>
            <a:ext cx="11279442" cy="1646555"/>
          </a:xfrm>
          <a:solidFill>
            <a:schemeClr val="accent4">
              <a:lumMod val="20000"/>
              <a:lumOff val="80000"/>
              <a:alpha val="62000"/>
            </a:schemeClr>
          </a:solidFill>
        </p:spPr>
        <p:txBody>
          <a:bodyPr>
            <a:normAutofit fontScale="90000"/>
          </a:bodyPr>
          <a:lstStyle/>
          <a:p>
            <a:r>
              <a:rPr lang="es-ES" b="1" dirty="0" smtClean="0"/>
              <a:t>¿</a:t>
            </a:r>
            <a:r>
              <a:rPr lang="es-ES" b="1" dirty="0"/>
              <a:t>Está bien elegido y justificado el tipo de restitución a realizar? Valora otras alternativas.</a:t>
            </a:r>
            <a:r>
              <a:rPr lang="es-ES" i="0" dirty="0" smtClean="0">
                <a:effectLst/>
              </a:rPr>
              <a:t/>
            </a:r>
            <a:br>
              <a:rPr lang="es-ES" i="0" dirty="0" smtClean="0">
                <a:effectLst/>
              </a:rPr>
            </a:br>
            <a:endParaRPr lang="es-ES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646" y="2139315"/>
            <a:ext cx="6838950" cy="461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72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400" y="167005"/>
            <a:ext cx="12039600" cy="1692275"/>
          </a:xfrm>
          <a:solidFill>
            <a:schemeClr val="accent4">
              <a:lumMod val="20000"/>
              <a:lumOff val="80000"/>
              <a:alpha val="62000"/>
            </a:schemeClr>
          </a:solidFill>
        </p:spPr>
        <p:txBody>
          <a:bodyPr>
            <a:normAutofit fontScale="90000"/>
          </a:bodyPr>
          <a:lstStyle/>
          <a:p>
            <a:r>
              <a:rPr lang="es-ES" sz="4000" b="1" dirty="0" smtClean="0"/>
              <a:t/>
            </a:r>
            <a:br>
              <a:rPr lang="es-ES" sz="4000" b="1" dirty="0" smtClean="0"/>
            </a:br>
            <a:r>
              <a:rPr lang="es-ES" sz="4000" b="1" dirty="0" smtClean="0"/>
              <a:t>¿</a:t>
            </a:r>
            <a:r>
              <a:rPr lang="es-ES" sz="4000" b="1" dirty="0"/>
              <a:t>Posee una especificación adecuada de objetivos concretos y cuantificables en términos de abundancia, extensión, persistencia y resiliencia? </a:t>
            </a:r>
            <a:r>
              <a:rPr lang="es-ES" i="0" dirty="0" smtClean="0">
                <a:effectLst/>
              </a:rPr>
              <a:t/>
            </a:r>
            <a:br>
              <a:rPr lang="es-ES" i="0" dirty="0" smtClean="0">
                <a:effectLst/>
              </a:rPr>
            </a:br>
            <a:endParaRPr lang="es-ES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664" y="1881149"/>
            <a:ext cx="7435071" cy="4976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41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35280" y="304165"/>
            <a:ext cx="4373880" cy="1600835"/>
          </a:xfrm>
          <a:solidFill>
            <a:schemeClr val="accent4">
              <a:lumMod val="20000"/>
              <a:lumOff val="80000"/>
              <a:alpha val="62000"/>
            </a:schemeClr>
          </a:solidFill>
        </p:spPr>
        <p:txBody>
          <a:bodyPr>
            <a:normAutofit fontScale="90000"/>
          </a:bodyPr>
          <a:lstStyle/>
          <a:p>
            <a:r>
              <a:rPr lang="es-ES" sz="4000" b="1" dirty="0" smtClean="0"/>
              <a:t/>
            </a:r>
            <a:br>
              <a:rPr lang="es-ES" sz="4000" b="1" dirty="0" smtClean="0"/>
            </a:br>
            <a:r>
              <a:rPr lang="es-ES" sz="4000" b="1" dirty="0" smtClean="0"/>
              <a:t>Valoración de riesgos</a:t>
            </a:r>
            <a:r>
              <a:rPr lang="es-ES" i="0" dirty="0" smtClean="0">
                <a:effectLst/>
              </a:rPr>
              <a:t/>
            </a:r>
            <a:br>
              <a:rPr lang="es-ES" i="0" dirty="0" smtClean="0">
                <a:effectLst/>
              </a:rPr>
            </a:br>
            <a:endParaRPr lang="es-ES" dirty="0"/>
          </a:p>
        </p:txBody>
      </p:sp>
      <p:sp>
        <p:nvSpPr>
          <p:cNvPr id="3" name="Rectángulo redondeado 2"/>
          <p:cNvSpPr/>
          <p:nvPr/>
        </p:nvSpPr>
        <p:spPr>
          <a:xfrm>
            <a:off x="7072648" y="689665"/>
            <a:ext cx="3442952" cy="1460463"/>
          </a:xfrm>
          <a:prstGeom prst="roundRect">
            <a:avLst/>
          </a:prstGeom>
          <a:solidFill>
            <a:schemeClr val="accent4">
              <a:lumMod val="60000"/>
              <a:lumOff val="40000"/>
              <a:alpha val="74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 b="1" dirty="0" smtClean="0">
              <a:solidFill>
                <a:schemeClr val="tx1"/>
              </a:solidFill>
            </a:endParaRPr>
          </a:p>
          <a:p>
            <a:pPr algn="ctr"/>
            <a:r>
              <a:rPr lang="es-ES" sz="2400" dirty="0" smtClean="0">
                <a:solidFill>
                  <a:schemeClr val="tx1"/>
                </a:solidFill>
              </a:rPr>
              <a:t>Para la especie</a:t>
            </a:r>
            <a:endParaRPr lang="es-ES" sz="2400" dirty="0">
              <a:solidFill>
                <a:schemeClr val="tx1"/>
              </a:solidFill>
            </a:endParaRPr>
          </a:p>
        </p:txBody>
      </p:sp>
      <p:sp>
        <p:nvSpPr>
          <p:cNvPr id="4" name="Rectángulo redondeado 3"/>
          <p:cNvSpPr/>
          <p:nvPr/>
        </p:nvSpPr>
        <p:spPr>
          <a:xfrm>
            <a:off x="566456" y="2150128"/>
            <a:ext cx="3182584" cy="1294111"/>
          </a:xfrm>
          <a:prstGeom prst="roundRect">
            <a:avLst/>
          </a:prstGeom>
          <a:solidFill>
            <a:schemeClr val="accent4">
              <a:lumMod val="60000"/>
              <a:lumOff val="40000"/>
              <a:alpha val="74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000" b="1" dirty="0" smtClean="0">
              <a:solidFill>
                <a:schemeClr val="tx1"/>
              </a:solidFill>
            </a:endParaRPr>
          </a:p>
          <a:p>
            <a:pPr algn="ctr"/>
            <a:r>
              <a:rPr lang="es-ES" sz="2400" dirty="0" smtClean="0">
                <a:solidFill>
                  <a:schemeClr val="tx1"/>
                </a:solidFill>
              </a:rPr>
              <a:t>Para otras especies</a:t>
            </a:r>
            <a:endParaRPr lang="es-ES" sz="2400" dirty="0">
              <a:solidFill>
                <a:schemeClr val="tx1"/>
              </a:solidFill>
            </a:endParaRPr>
          </a:p>
        </p:txBody>
      </p:sp>
      <p:sp>
        <p:nvSpPr>
          <p:cNvPr id="5" name="Rectángulo redondeado 4"/>
          <p:cNvSpPr/>
          <p:nvPr/>
        </p:nvSpPr>
        <p:spPr>
          <a:xfrm>
            <a:off x="566456" y="5318759"/>
            <a:ext cx="3182584" cy="1249681"/>
          </a:xfrm>
          <a:prstGeom prst="roundRect">
            <a:avLst/>
          </a:prstGeom>
          <a:solidFill>
            <a:schemeClr val="accent4">
              <a:lumMod val="60000"/>
              <a:lumOff val="40000"/>
              <a:alpha val="74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000" b="1" dirty="0" smtClean="0">
              <a:solidFill>
                <a:schemeClr val="tx1"/>
              </a:solidFill>
            </a:endParaRPr>
          </a:p>
          <a:p>
            <a:pPr algn="ctr"/>
            <a:r>
              <a:rPr lang="es-ES" sz="2400" dirty="0" smtClean="0">
                <a:solidFill>
                  <a:schemeClr val="tx1"/>
                </a:solidFill>
              </a:rPr>
              <a:t>Para el ecosistema</a:t>
            </a:r>
            <a:endParaRPr lang="es-ES" sz="2400" dirty="0">
              <a:solidFill>
                <a:schemeClr val="tx1"/>
              </a:solidFill>
            </a:endParaRPr>
          </a:p>
        </p:txBody>
      </p:sp>
      <p:sp>
        <p:nvSpPr>
          <p:cNvPr id="6" name="Rectángulo redondeado 5"/>
          <p:cNvSpPr/>
          <p:nvPr/>
        </p:nvSpPr>
        <p:spPr>
          <a:xfrm>
            <a:off x="2682240" y="3665219"/>
            <a:ext cx="3215640" cy="1272541"/>
          </a:xfrm>
          <a:prstGeom prst="roundRect">
            <a:avLst/>
          </a:prstGeom>
          <a:solidFill>
            <a:schemeClr val="accent2">
              <a:lumMod val="75000"/>
              <a:alpha val="74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No se valoran</a:t>
            </a:r>
          </a:p>
        </p:txBody>
      </p:sp>
      <p:sp>
        <p:nvSpPr>
          <p:cNvPr id="7" name="Flecha curvada hacia abajo 6"/>
          <p:cNvSpPr/>
          <p:nvPr/>
        </p:nvSpPr>
        <p:spPr>
          <a:xfrm rot="1747016">
            <a:off x="3924300" y="2444735"/>
            <a:ext cx="1569720" cy="838199"/>
          </a:xfrm>
          <a:prstGeom prst="curved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8" name="Flecha curvada hacia arriba 7"/>
          <p:cNvSpPr/>
          <p:nvPr/>
        </p:nvSpPr>
        <p:spPr>
          <a:xfrm rot="19383410">
            <a:off x="3925661" y="5554434"/>
            <a:ext cx="1615440" cy="731521"/>
          </a:xfrm>
          <a:prstGeom prst="curvedUp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9" name="Rectángulo redondeado 8"/>
          <p:cNvSpPr/>
          <p:nvPr/>
        </p:nvSpPr>
        <p:spPr>
          <a:xfrm>
            <a:off x="7186304" y="3665219"/>
            <a:ext cx="3215640" cy="2651760"/>
          </a:xfrm>
          <a:prstGeom prst="roundRect">
            <a:avLst/>
          </a:prstGeom>
          <a:solidFill>
            <a:schemeClr val="accent2">
              <a:lumMod val="75000"/>
              <a:alpha val="74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Sólo a nivel de gestión</a:t>
            </a:r>
          </a:p>
        </p:txBody>
      </p:sp>
      <p:sp>
        <p:nvSpPr>
          <p:cNvPr id="10" name="Flecha abajo 9"/>
          <p:cNvSpPr/>
          <p:nvPr/>
        </p:nvSpPr>
        <p:spPr>
          <a:xfrm>
            <a:off x="8534400" y="2362200"/>
            <a:ext cx="594360" cy="822960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7876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400" y="273685"/>
            <a:ext cx="4876800" cy="1478915"/>
          </a:xfrm>
          <a:solidFill>
            <a:schemeClr val="accent4">
              <a:lumMod val="20000"/>
              <a:lumOff val="80000"/>
              <a:alpha val="62000"/>
            </a:schemeClr>
          </a:solidFill>
        </p:spPr>
        <p:txBody>
          <a:bodyPr>
            <a:normAutofit fontScale="90000"/>
          </a:bodyPr>
          <a:lstStyle/>
          <a:p>
            <a:r>
              <a:rPr lang="es-ES" sz="4000" b="1" dirty="0" smtClean="0"/>
              <a:t/>
            </a:r>
            <a:br>
              <a:rPr lang="es-ES" sz="4000" b="1" dirty="0" smtClean="0"/>
            </a:br>
            <a:r>
              <a:rPr lang="es-ES" b="1" dirty="0" smtClean="0"/>
              <a:t>Selección de localidad</a:t>
            </a:r>
            <a:r>
              <a:rPr lang="es-ES" i="0" dirty="0" smtClean="0">
                <a:effectLst/>
              </a:rPr>
              <a:t/>
            </a:r>
            <a:br>
              <a:rPr lang="es-ES" i="0" dirty="0" smtClean="0">
                <a:effectLst/>
              </a:rPr>
            </a:br>
            <a:endParaRPr lang="es-ES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955965"/>
            <a:ext cx="6947109" cy="4642955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9862" y="1013142"/>
            <a:ext cx="3992543" cy="3085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99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400" y="273685"/>
            <a:ext cx="6797040" cy="1814195"/>
          </a:xfrm>
          <a:solidFill>
            <a:schemeClr val="accent4">
              <a:lumMod val="20000"/>
              <a:lumOff val="80000"/>
              <a:alpha val="62000"/>
            </a:schemeClr>
          </a:solidFill>
        </p:spPr>
        <p:txBody>
          <a:bodyPr>
            <a:normAutofit/>
          </a:bodyPr>
          <a:lstStyle/>
          <a:p>
            <a:r>
              <a:rPr lang="es-ES" sz="4000" b="1" dirty="0" smtClean="0"/>
              <a:t/>
            </a:r>
            <a:br>
              <a:rPr lang="es-ES" sz="4000" b="1" dirty="0" smtClean="0"/>
            </a:br>
            <a:r>
              <a:rPr lang="es-ES" sz="4000" b="1" dirty="0" smtClean="0"/>
              <a:t>Selección del material genético</a:t>
            </a:r>
            <a:r>
              <a:rPr lang="es-ES" i="0" dirty="0" smtClean="0">
                <a:effectLst/>
              </a:rPr>
              <a:t/>
            </a:r>
            <a:br>
              <a:rPr lang="es-ES" i="0" dirty="0" smtClean="0">
                <a:effectLst/>
              </a:rPr>
            </a:b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02230"/>
            <a:ext cx="5080000" cy="29337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649" y="2377440"/>
            <a:ext cx="6430751" cy="4283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79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405</Words>
  <Application>Microsoft Office PowerPoint</Application>
  <PresentationFormat>Panorámica</PresentationFormat>
  <Paragraphs>75</Paragraphs>
  <Slides>17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Tema de Office</vt:lpstr>
      <vt:lpstr>Presentación de PowerPoint</vt:lpstr>
      <vt:lpstr>Motivaciones para la restitución</vt:lpstr>
      <vt:lpstr>¿Se han eliminado o corregido adecuadamente los factores de amenaza en el área de restitución?</vt:lpstr>
      <vt:lpstr>¿Los gestores del proyecto poseen un conocimiento adecuado de la especie (longevidad, ciclo vital, sistema de reproducción, distribución de poblaciones, etc…)?</vt:lpstr>
      <vt:lpstr>¿Está bien elegido y justificado el tipo de restitución a realizar? Valora otras alternativas. </vt:lpstr>
      <vt:lpstr> ¿Posee una especificación adecuada de objetivos concretos y cuantificables en términos de abundancia, extensión, persistencia y resiliencia?  </vt:lpstr>
      <vt:lpstr> Valoración de riesgos </vt:lpstr>
      <vt:lpstr> Selección de localidad </vt:lpstr>
      <vt:lpstr> Selección del material genético </vt:lpstr>
      <vt:lpstr> Cultivo, Cría, Propagación </vt:lpstr>
      <vt:lpstr> Tipo de individuo </vt:lpstr>
      <vt:lpstr>¿Está bien determinado el número de genotipos y el número de individuos a utilizar? </vt:lpstr>
      <vt:lpstr>¿Se describe el proceso de establecimiento de la población indicando las condiciones ambientales más adecuadas, los detalles del proceso y la preparación del medio necesarias? </vt:lpstr>
      <vt:lpstr>¿Cuenta el proyecto con un plan de monitorización y actuación a posteriori? ¿Está bien definido? </vt:lpstr>
      <vt:lpstr>DAFO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Nath .</dc:creator>
  <cp:lastModifiedBy>Nath .</cp:lastModifiedBy>
  <cp:revision>11</cp:revision>
  <dcterms:created xsi:type="dcterms:W3CDTF">2015-04-15T09:48:46Z</dcterms:created>
  <dcterms:modified xsi:type="dcterms:W3CDTF">2015-04-15T14:07:36Z</dcterms:modified>
</cp:coreProperties>
</file>